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73" r:id="rId2"/>
    <p:sldId id="277" r:id="rId3"/>
    <p:sldId id="278" r:id="rId4"/>
    <p:sldId id="279" r:id="rId5"/>
    <p:sldId id="290" r:id="rId6"/>
    <p:sldId id="294" r:id="rId7"/>
    <p:sldId id="296" r:id="rId8"/>
    <p:sldId id="298" r:id="rId9"/>
    <p:sldId id="299" r:id="rId10"/>
    <p:sldId id="301" r:id="rId11"/>
    <p:sldId id="302" r:id="rId12"/>
    <p:sldId id="303" r:id="rId13"/>
    <p:sldId id="304" r:id="rId14"/>
    <p:sldId id="275" r:id="rId15"/>
    <p:sldId id="326" r:id="rId16"/>
    <p:sldId id="327" r:id="rId17"/>
    <p:sldId id="291" r:id="rId18"/>
    <p:sldId id="281" r:id="rId19"/>
    <p:sldId id="328" r:id="rId20"/>
    <p:sldId id="256" r:id="rId21"/>
    <p:sldId id="257" r:id="rId22"/>
    <p:sldId id="261" r:id="rId23"/>
    <p:sldId id="258" r:id="rId24"/>
    <p:sldId id="262" r:id="rId25"/>
    <p:sldId id="264" r:id="rId26"/>
    <p:sldId id="270" r:id="rId27"/>
    <p:sldId id="271" r:id="rId28"/>
    <p:sldId id="282" r:id="rId29"/>
    <p:sldId id="285" r:id="rId30"/>
    <p:sldId id="289" r:id="rId31"/>
    <p:sldId id="322" r:id="rId32"/>
    <p:sldId id="323" r:id="rId33"/>
    <p:sldId id="292" r:id="rId34"/>
    <p:sldId id="318" r:id="rId35"/>
    <p:sldId id="319" r:id="rId36"/>
    <p:sldId id="320" r:id="rId37"/>
    <p:sldId id="259" r:id="rId38"/>
    <p:sldId id="260" r:id="rId39"/>
    <p:sldId id="324" r:id="rId40"/>
    <p:sldId id="307" r:id="rId41"/>
    <p:sldId id="321" r:id="rId42"/>
    <p:sldId id="32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D4B7BA-24A9-46D3-B8EF-56E9A346A0B2}">
          <p14:sldIdLst>
            <p14:sldId id="273"/>
            <p14:sldId id="277"/>
            <p14:sldId id="278"/>
            <p14:sldId id="279"/>
            <p14:sldId id="290"/>
            <p14:sldId id="294"/>
            <p14:sldId id="296"/>
            <p14:sldId id="298"/>
            <p14:sldId id="299"/>
            <p14:sldId id="301"/>
            <p14:sldId id="302"/>
            <p14:sldId id="303"/>
            <p14:sldId id="304"/>
            <p14:sldId id="275"/>
            <p14:sldId id="326"/>
            <p14:sldId id="327"/>
            <p14:sldId id="291"/>
            <p14:sldId id="281"/>
            <p14:sldId id="328"/>
            <p14:sldId id="256"/>
            <p14:sldId id="257"/>
            <p14:sldId id="261"/>
            <p14:sldId id="258"/>
            <p14:sldId id="262"/>
            <p14:sldId id="264"/>
            <p14:sldId id="270"/>
          </p14:sldIdLst>
        </p14:section>
        <p14:section name="Final Run" id="{77D943F7-9BC5-4DCE-8ACA-CC6377ADA31B}">
          <p14:sldIdLst>
            <p14:sldId id="271"/>
            <p14:sldId id="282"/>
            <p14:sldId id="285"/>
            <p14:sldId id="289"/>
            <p14:sldId id="322"/>
            <p14:sldId id="323"/>
            <p14:sldId id="292"/>
            <p14:sldId id="318"/>
            <p14:sldId id="319"/>
            <p14:sldId id="320"/>
            <p14:sldId id="259"/>
            <p14:sldId id="260"/>
            <p14:sldId id="324"/>
            <p14:sldId id="307"/>
            <p14:sldId id="321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40" autoAdjust="0"/>
    <p:restoredTop sz="86018" autoAdjust="0"/>
  </p:normalViewPr>
  <p:slideViewPr>
    <p:cSldViewPr snapToGrid="0">
      <p:cViewPr varScale="1">
        <p:scale>
          <a:sx n="65" d="100"/>
          <a:sy n="65" d="100"/>
        </p:scale>
        <p:origin x="3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B39C2-1E6A-4FB6-9962-1CA617554ABE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CD0FB-6316-4B2A-98E9-B04E211E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4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CD0FB-6316-4B2A-98E9-B04E211EF8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08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69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28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training ran about 3 hours with the cloud vm,14 </a:t>
            </a:r>
            <a:r>
              <a:rPr lang="en-US" dirty="0" err="1"/>
              <a:t>vcpus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 with smote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0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48E0-4683-4977-BD20-AEAA53E40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F03B2-D1AD-47F2-A01F-CA6E48722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552A2-AC84-4603-AE63-BE29B511B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CDE7A-AB26-4FC1-AF7E-38F9B4A2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48665-23E8-4EB8-A64F-78EBBCAD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ECA3-CC78-4276-97E5-39559AC1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89310-5034-4DF1-96F7-46B5E511B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66CA-1B78-4C47-AB95-C41DFADF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AF56C-BC47-4783-B911-643767C51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F87E6-97CE-40FC-9663-D3C1C409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4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8662F2-1DCE-453D-8CB3-A674C0FE5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A3690-0025-4302-82E2-D5E2D93F2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42F6F-0A15-4AA1-A8AB-8DB14A6A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42CA4-3EB8-4BEE-B751-07669ABE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EE9CA-BB23-4BFE-AB20-8737A4A0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30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B1DA-BF49-4A0A-BD69-EA78AE96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9115-EAD6-4225-8C37-92747126A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C69A-0BFF-4705-84EC-DC3CF50F9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F018D-4755-4C9B-BC62-F89705FF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A5C74-4CB6-4FE2-956E-A3621C33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9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554B-2BE8-4B7F-BD52-EE845EE7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6C96E-9DC7-4411-9220-F1B2E129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7FF0-CC27-4B73-A0F2-A24ACB2E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DDC9D-1E2F-48D1-AEF1-AF2CBE62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C5B32-35FF-47FA-8DFC-D235AEDB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8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36A9-FE78-412E-A132-3C8168BB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4A6C-8F0C-46D4-81CA-245B59821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48620-D8FD-447B-AC17-13D8DB05C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0AED0-49F2-4928-9BFE-F4240170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4C338-5729-472A-9821-A9D4CC07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E5516-37BC-4EEB-ACDA-34017775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2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2F49-3857-40B0-8ACB-11CB360C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EC54B-2ABD-4748-B756-709AEF25E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D8D52-0F57-4C88-99B6-FFD44143E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4A186-C64B-4305-8206-6BDEF9058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9430F-F60E-4D48-A81A-1CD3C7F8BB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9170C6-7E88-4B6C-9128-2C1D742D8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E6D05-33B3-4FA6-9AD5-7F3F51DEC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DE340-AF3F-4908-910C-1E608C489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6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13D6-861B-4FAE-89D1-154FC2CA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E494A-36D5-4C2C-9333-8A76652D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00A5-41A3-420A-BBB9-5F04F736D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41074-6011-41B7-A515-452AB222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38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E1A906-27AD-46C3-8D63-FB54CDD1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12A61-ACDF-4463-852A-40A906F5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E1030-1C88-4D60-93FE-CD3210DD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21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DB1F-C10C-4D81-BD22-4583A00A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CE87-11D8-4684-B548-69207C0A5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9C266-7222-4C7C-9ECB-4C71818DF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5B068-DB0A-4439-B022-93898BA9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A5D83-8B44-4476-9D4A-98567A69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8861C-56F4-49C6-8E37-E0A7D7AC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7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1523-DFC6-42F0-8CD6-1370497F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A17322-C731-40F4-BB7D-F8C50C4CE5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8B7C9-4B0F-4E6B-B03F-E2E7FC68A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F3D0C-7E27-4801-B002-224FF693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56F60-F3E0-4A36-9544-20F521A8E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41437-C22E-410B-976B-3CAD0705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41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792C6-707C-4741-B910-3B3494B9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1CB60-74FC-4AAF-9D80-56948BDFF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7326D-DA25-49EB-9119-B69A39890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2A218-559D-4AEE-94B5-32E00D205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85F9F-311B-4457-BC3A-09FA989DF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yungchou.github.io/si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BFFC-B7D4-4D32-9AE9-01468E737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Machine Learning for Predicting Hospital Readmission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C9AB9-A7E1-478F-A008-C98971D9A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460"/>
            <a:ext cx="9144000" cy="82494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Yung Chou</a:t>
            </a:r>
          </a:p>
          <a:p>
            <a:r>
              <a:rPr lang="en-US" sz="2800" dirty="0"/>
              <a:t>12/12/2018</a:t>
            </a:r>
          </a:p>
        </p:txBody>
      </p:sp>
    </p:spTree>
    <p:extLst>
      <p:ext uri="{BB962C8B-B14F-4D97-AF65-F5344CB8AC3E}">
        <p14:creationId xmlns:p14="http://schemas.microsoft.com/office/powerpoint/2010/main" val="386158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1ED9-F394-4DF8-91D6-9D2AC64E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61EF7-3D91-4A28-8484-0EE482661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57" y="1799917"/>
            <a:ext cx="6895486" cy="49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9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7133F-93D4-4B1E-AF7D-2569CBA3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24" y="0"/>
            <a:ext cx="8822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5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3D564-616D-42F0-9E08-A7F68A759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268054"/>
            <a:ext cx="8132684" cy="6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99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FDBEFC-BB02-41D5-90AE-347726829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23" y="162232"/>
            <a:ext cx="9338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C903D3-4951-46F0-881F-C370E5ED2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44" y="330285"/>
            <a:ext cx="8130146" cy="60404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21DE51-E059-4734-B73C-4C200097FA8F}"/>
              </a:ext>
            </a:extLst>
          </p:cNvPr>
          <p:cNvSpPr/>
          <p:nvPr/>
        </p:nvSpPr>
        <p:spPr>
          <a:xfrm>
            <a:off x="345010" y="301899"/>
            <a:ext cx="3630642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Boruta selected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"race“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admission_type_id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discharge_disposition_id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admission_source_id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time_in_hospital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num_lab_procedures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num_medications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number_outpatient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number_emergency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number_inpatient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"diag_1“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"diag_2“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"diag_3"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number_diagnoses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"A1Cresult“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"metformin"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"insulin“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"change“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diabetesMed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176456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D67-621C-4878-A2BF-63BF32AB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http://yungchou.github.io/site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9DA49-C96A-4CCC-B767-34AEB0EC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326" y="1559308"/>
            <a:ext cx="7863347" cy="4933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542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2E909-C4A6-4F4B-8A72-EB3B7C5B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8751-8A11-4F8D-92FD-D453C05F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712D5-401A-48F0-905E-72F02DEF0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SuperLearner</a:t>
            </a:r>
            <a:endParaRPr lang="en-US" dirty="0"/>
          </a:p>
          <a:p>
            <a:r>
              <a:rPr lang="en-US" dirty="0"/>
              <a:t>Various algorithms</a:t>
            </a:r>
          </a:p>
          <a:p>
            <a:r>
              <a:rPr lang="en-US" dirty="0"/>
              <a:t>Ensemble models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83E1E4-CF84-4BE6-97ED-54396933F753}"/>
              </a:ext>
            </a:extLst>
          </p:cNvPr>
          <p:cNvGrpSpPr/>
          <p:nvPr/>
        </p:nvGrpSpPr>
        <p:grpSpPr>
          <a:xfrm>
            <a:off x="4219696" y="1446230"/>
            <a:ext cx="6885354" cy="4443838"/>
            <a:chOff x="4219696" y="1446230"/>
            <a:chExt cx="6885354" cy="44438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5BB47E-8D6A-4AAC-8A7B-87B0DE176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4151" y="3476509"/>
              <a:ext cx="2267497" cy="19565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A928F1-006A-47E7-B375-D4F56D3C4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696" y="2112520"/>
              <a:ext cx="4687279" cy="3777548"/>
            </a:xfrm>
            <a:prstGeom prst="rect">
              <a:avLst/>
            </a:prstGeom>
          </p:spPr>
        </p:pic>
        <p:pic>
          <p:nvPicPr>
            <p:cNvPr id="1026" name="Picture 2" descr="Image result for azure">
              <a:extLst>
                <a:ext uri="{FF2B5EF4-FFF2-40B4-BE49-F238E27FC236}">
                  <a16:creationId xmlns:a16="http://schemas.microsoft.com/office/drawing/2014/main" id="{8780E68D-C781-434F-A405-F1ED8A61C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0750" y="1446230"/>
              <a:ext cx="2514300" cy="25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0977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da\AppData\Local\Temp\SNAGHTML10c2ad1.PNG">
            <a:extLst>
              <a:ext uri="{FF2B5EF4-FFF2-40B4-BE49-F238E27FC236}">
                <a16:creationId xmlns:a16="http://schemas.microsoft.com/office/drawing/2014/main" id="{7DFC82DE-D59D-49D5-9168-DB9335434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30" y="291761"/>
            <a:ext cx="10819940" cy="62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52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CE9BFA-1B0C-4DF5-B4B9-F3E63F2791E4}"/>
              </a:ext>
            </a:extLst>
          </p:cNvPr>
          <p:cNvSpPr txBox="1"/>
          <p:nvPr/>
        </p:nvSpPr>
        <p:spPr>
          <a:xfrm>
            <a:off x="2358661" y="2367171"/>
            <a:ext cx="74746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err="1"/>
              <a:t>RandomForest</a:t>
            </a:r>
            <a:endParaRPr lang="en-US" sz="9600" dirty="0"/>
          </a:p>
          <a:p>
            <a:pPr algn="ctr"/>
            <a:r>
              <a:rPr lang="en-US" sz="4800" dirty="0"/>
              <a:t>when you are down and out</a:t>
            </a:r>
          </a:p>
        </p:txBody>
      </p:sp>
    </p:spTree>
    <p:extLst>
      <p:ext uri="{BB962C8B-B14F-4D97-AF65-F5344CB8AC3E}">
        <p14:creationId xmlns:p14="http://schemas.microsoft.com/office/powerpoint/2010/main" val="7576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01E0-BB11-447E-AA41-DD9210DC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60B-C580-424E-AE13-D901A6B9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Data Set</a:t>
            </a:r>
          </a:p>
          <a:p>
            <a:r>
              <a:rPr lang="en-US" dirty="0"/>
              <a:t>Data Preparation</a:t>
            </a:r>
          </a:p>
          <a:p>
            <a:r>
              <a:rPr lang="en-US" dirty="0"/>
              <a:t>Machine Learning 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3985031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94123-F74A-4EC4-908E-35D3827EF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46" y="2665961"/>
            <a:ext cx="7304762" cy="34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707D8-F702-4068-8E11-0BB04A890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505" y="617844"/>
            <a:ext cx="4628571" cy="48571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04B6F-462F-4D73-BBE9-3E006038D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6" y="706325"/>
            <a:ext cx="2542857" cy="1685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B3549D-24C1-497A-BEEC-F56C4F812A5A}"/>
              </a:ext>
            </a:extLst>
          </p:cNvPr>
          <p:cNvSpPr/>
          <p:nvPr/>
        </p:nvSpPr>
        <p:spPr>
          <a:xfrm>
            <a:off x="8363182" y="1998533"/>
            <a:ext cx="1762951" cy="287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9C02CF-B9D2-49E4-B556-4BBC85EA1B2B}"/>
              </a:ext>
            </a:extLst>
          </p:cNvPr>
          <p:cNvSpPr/>
          <p:nvPr/>
        </p:nvSpPr>
        <p:spPr>
          <a:xfrm>
            <a:off x="508579" y="4097867"/>
            <a:ext cx="5468887" cy="220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09BE4-D26D-4B10-9313-A713C0CF96C0}"/>
              </a:ext>
            </a:extLst>
          </p:cNvPr>
          <p:cNvSpPr txBox="1"/>
          <p:nvPr/>
        </p:nvSpPr>
        <p:spPr>
          <a:xfrm>
            <a:off x="4650896" y="1068212"/>
            <a:ext cx="2542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must be a message…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D9427-E4AB-4887-A8C5-4D5C4B49E832}"/>
              </a:ext>
            </a:extLst>
          </p:cNvPr>
          <p:cNvSpPr/>
          <p:nvPr/>
        </p:nvSpPr>
        <p:spPr>
          <a:xfrm>
            <a:off x="6939505" y="1118025"/>
            <a:ext cx="2339962" cy="8309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E2077-F36D-4FBB-9480-06F3B6F7DDC4}"/>
              </a:ext>
            </a:extLst>
          </p:cNvPr>
          <p:cNvSpPr txBox="1"/>
          <p:nvPr/>
        </p:nvSpPr>
        <p:spPr>
          <a:xfrm>
            <a:off x="623924" y="248512"/>
            <a:ext cx="20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66K, 70/30 split</a:t>
            </a:r>
          </a:p>
        </p:txBody>
      </p:sp>
    </p:spTree>
    <p:extLst>
      <p:ext uri="{BB962C8B-B14F-4D97-AF65-F5344CB8AC3E}">
        <p14:creationId xmlns:p14="http://schemas.microsoft.com/office/powerpoint/2010/main" val="256817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0C6E-30FE-4830-9114-EF1D2D2F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757B1-4DA8-4FBA-A7E2-68636F0A2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unbalanced data</a:t>
            </a:r>
          </a:p>
          <a:p>
            <a:endParaRPr lang="en-US" dirty="0"/>
          </a:p>
          <a:p>
            <a:r>
              <a:rPr lang="en-US" dirty="0"/>
              <a:t>SMOTE (Chawla et. al. 2002) </a:t>
            </a:r>
          </a:p>
          <a:p>
            <a:pPr lvl="1"/>
            <a:r>
              <a:rPr lang="en-US" dirty="0"/>
              <a:t>To artificially generate new examples of the minority class</a:t>
            </a:r>
          </a:p>
          <a:p>
            <a:pPr lvl="1"/>
            <a:r>
              <a:rPr lang="en-US" dirty="0"/>
              <a:t>The majority class examples also under-sampled, leading to a more balanced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6D40C-259A-4AC2-AB96-39986113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15090"/>
            <a:ext cx="10515600" cy="12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2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C4F6EA-39A2-4373-9763-CA293DE3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85" y="733042"/>
            <a:ext cx="11047000" cy="2474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0F30D-EC41-4B29-8654-18ECC85CB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83" y="2613246"/>
            <a:ext cx="4920319" cy="3836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62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4386E-74EB-49EC-ACB0-DAD36E96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72" y="421964"/>
            <a:ext cx="7342857" cy="184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4A99D9-7FD7-4113-B039-C28C7A84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2" y="2539873"/>
            <a:ext cx="8257143" cy="386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004B6-8699-4282-BE74-EACB612E4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081" y="776619"/>
            <a:ext cx="5209524" cy="530476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D6D3C-4825-4762-B126-E5775893CA99}"/>
              </a:ext>
            </a:extLst>
          </p:cNvPr>
          <p:cNvSpPr txBox="1"/>
          <p:nvPr/>
        </p:nvSpPr>
        <p:spPr>
          <a:xfrm>
            <a:off x="2865730" y="2598003"/>
            <a:ext cx="1834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method = ‘rf’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9F724-7473-4A82-BF5E-0B3ED1EEFE3F}"/>
              </a:ext>
            </a:extLst>
          </p:cNvPr>
          <p:cNvSpPr txBox="1"/>
          <p:nvPr/>
        </p:nvSpPr>
        <p:spPr>
          <a:xfrm>
            <a:off x="2865730" y="1767006"/>
            <a:ext cx="158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smote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F998C6-B37D-4CC4-9F6E-6E1201CCAA7E}"/>
              </a:ext>
            </a:extLst>
          </p:cNvPr>
          <p:cNvSpPr/>
          <p:nvPr/>
        </p:nvSpPr>
        <p:spPr>
          <a:xfrm>
            <a:off x="571572" y="1767006"/>
            <a:ext cx="1189495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4639C1-7B87-448B-A93E-236D34EA86BC}"/>
              </a:ext>
            </a:extLst>
          </p:cNvPr>
          <p:cNvSpPr/>
          <p:nvPr/>
        </p:nvSpPr>
        <p:spPr>
          <a:xfrm>
            <a:off x="571572" y="3097162"/>
            <a:ext cx="1507951" cy="2654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35CDD3-1C2A-42EE-877A-C52F2B2E3D52}"/>
              </a:ext>
            </a:extLst>
          </p:cNvPr>
          <p:cNvSpPr/>
          <p:nvPr/>
        </p:nvSpPr>
        <p:spPr>
          <a:xfrm>
            <a:off x="7943925" y="2362029"/>
            <a:ext cx="2011236" cy="2073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675D87-EA07-426A-B61C-B74FCE4CBC5D}"/>
              </a:ext>
            </a:extLst>
          </p:cNvPr>
          <p:cNvSpPr/>
          <p:nvPr/>
        </p:nvSpPr>
        <p:spPr>
          <a:xfrm>
            <a:off x="7624375" y="3929167"/>
            <a:ext cx="2330785" cy="466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B5135E-E6E5-446C-9D9B-25E2C4A7C162}"/>
              </a:ext>
            </a:extLst>
          </p:cNvPr>
          <p:cNvSpPr/>
          <p:nvPr/>
        </p:nvSpPr>
        <p:spPr>
          <a:xfrm>
            <a:off x="583956" y="4136242"/>
            <a:ext cx="5796062" cy="233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E0D47D-80E6-47AD-8EA1-14A5ED9B19B8}"/>
              </a:ext>
            </a:extLst>
          </p:cNvPr>
          <p:cNvSpPr/>
          <p:nvPr/>
        </p:nvSpPr>
        <p:spPr>
          <a:xfrm>
            <a:off x="6458982" y="1327111"/>
            <a:ext cx="2218487" cy="8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5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2C39F-AF31-4839-8583-963F930B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210" y="341414"/>
            <a:ext cx="8057143" cy="2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6E57B7-5875-4A24-8354-26404BFE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210" y="2851142"/>
            <a:ext cx="8071804" cy="370059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939C7E-8006-49B6-98A0-9BBE5BABD9F8}"/>
              </a:ext>
            </a:extLst>
          </p:cNvPr>
          <p:cNvSpPr/>
          <p:nvPr/>
        </p:nvSpPr>
        <p:spPr>
          <a:xfrm>
            <a:off x="703380" y="1050347"/>
            <a:ext cx="2192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Ensemble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A188EC-14D4-4F56-B1BB-C30A263B058F}"/>
              </a:ext>
            </a:extLst>
          </p:cNvPr>
          <p:cNvSpPr/>
          <p:nvPr/>
        </p:nvSpPr>
        <p:spPr>
          <a:xfrm>
            <a:off x="6762541" y="914399"/>
            <a:ext cx="2828612" cy="648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AE983D-0635-4266-B85A-F4C26135208D}"/>
              </a:ext>
            </a:extLst>
          </p:cNvPr>
          <p:cNvSpPr/>
          <p:nvPr/>
        </p:nvSpPr>
        <p:spPr>
          <a:xfrm>
            <a:off x="3267387" y="3844212"/>
            <a:ext cx="8034965" cy="466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6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28A4E-DA2A-4C16-A6B9-632577EB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8" y="0"/>
            <a:ext cx="1187732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F935C-E8A0-4D06-8B30-AC0AE40481CF}"/>
              </a:ext>
            </a:extLst>
          </p:cNvPr>
          <p:cNvSpPr/>
          <p:nvPr/>
        </p:nvSpPr>
        <p:spPr>
          <a:xfrm>
            <a:off x="223935" y="5753878"/>
            <a:ext cx="3177633" cy="1679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67B9C-F580-430F-ACE9-1DCF99440D17}"/>
              </a:ext>
            </a:extLst>
          </p:cNvPr>
          <p:cNvSpPr/>
          <p:nvPr/>
        </p:nvSpPr>
        <p:spPr>
          <a:xfrm>
            <a:off x="223935" y="6074226"/>
            <a:ext cx="3177633" cy="314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FFE25-7298-4A7C-A769-3793BD93FD4E}"/>
              </a:ext>
            </a:extLst>
          </p:cNvPr>
          <p:cNvSpPr/>
          <p:nvPr/>
        </p:nvSpPr>
        <p:spPr>
          <a:xfrm>
            <a:off x="2647740" y="2317309"/>
            <a:ext cx="2912401" cy="4745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3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ADD44-94A1-4FEB-BFA5-5CF371B6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B90AB3-00AC-4042-B295-5D09D14ECF8C}"/>
              </a:ext>
            </a:extLst>
          </p:cNvPr>
          <p:cNvSpPr/>
          <p:nvPr/>
        </p:nvSpPr>
        <p:spPr>
          <a:xfrm>
            <a:off x="1753143" y="1810583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CAAB3B-A545-48F7-BFA1-48409CAC478C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3F974F-53D6-46A3-814A-9FC9AA41ED0A}"/>
              </a:ext>
            </a:extLst>
          </p:cNvPr>
          <p:cNvSpPr/>
          <p:nvPr/>
        </p:nvSpPr>
        <p:spPr>
          <a:xfrm>
            <a:off x="2729416" y="4049486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CCF89-F2E1-42EB-8964-DA5D9BAA1EA3}"/>
              </a:ext>
            </a:extLst>
          </p:cNvPr>
          <p:cNvSpPr txBox="1"/>
          <p:nvPr/>
        </p:nvSpPr>
        <p:spPr>
          <a:xfrm>
            <a:off x="3976801" y="1973687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5K, 70/30 split</a:t>
            </a:r>
          </a:p>
        </p:txBody>
      </p:sp>
    </p:spTree>
    <p:extLst>
      <p:ext uri="{BB962C8B-B14F-4D97-AF65-F5344CB8AC3E}">
        <p14:creationId xmlns:p14="http://schemas.microsoft.com/office/powerpoint/2010/main" val="26656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82E3FA-436F-4B13-9705-604B6B56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53" y="0"/>
            <a:ext cx="1153429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E102F5-AE2C-4866-9D5E-5D1096A7B846}"/>
              </a:ext>
            </a:extLst>
          </p:cNvPr>
          <p:cNvSpPr/>
          <p:nvPr/>
        </p:nvSpPr>
        <p:spPr>
          <a:xfrm>
            <a:off x="328853" y="5994399"/>
            <a:ext cx="1229014" cy="4064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4FBC-391E-4179-B976-14D656F9E340}"/>
              </a:ext>
            </a:extLst>
          </p:cNvPr>
          <p:cNvSpPr txBox="1"/>
          <p:nvPr/>
        </p:nvSpPr>
        <p:spPr>
          <a:xfrm>
            <a:off x="1729143" y="5966766"/>
            <a:ext cx="433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Increased samples 4 times to 20K</a:t>
            </a:r>
          </a:p>
        </p:txBody>
      </p:sp>
    </p:spTree>
    <p:extLst>
      <p:ext uri="{BB962C8B-B14F-4D97-AF65-F5344CB8AC3E}">
        <p14:creationId xmlns:p14="http://schemas.microsoft.com/office/powerpoint/2010/main" val="2165040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1F75E9-60FD-46BB-9803-EB446554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69" y="0"/>
            <a:ext cx="1165946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D8948-3F12-4965-A8D7-F214539DBEE1}"/>
              </a:ext>
            </a:extLst>
          </p:cNvPr>
          <p:cNvSpPr/>
          <p:nvPr/>
        </p:nvSpPr>
        <p:spPr>
          <a:xfrm>
            <a:off x="372534" y="6045201"/>
            <a:ext cx="2794000" cy="524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05776-5587-4C67-BDC6-F93795B738C4}"/>
              </a:ext>
            </a:extLst>
          </p:cNvPr>
          <p:cNvSpPr txBox="1"/>
          <p:nvPr/>
        </p:nvSpPr>
        <p:spPr>
          <a:xfrm>
            <a:off x="4723066" y="2014199"/>
            <a:ext cx="3113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Dropped </a:t>
            </a:r>
          </a:p>
          <a:p>
            <a:r>
              <a:rPr lang="en-US" sz="2400" dirty="0" err="1">
                <a:solidFill>
                  <a:srgbClr val="FF0000"/>
                </a:solidFill>
              </a:rPr>
              <a:t>ipredbagg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skm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glmnet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0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39B69-54C8-4207-8638-3E3A881E9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143000"/>
            <a:ext cx="62865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93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8E12-3594-4281-9997-40A29D91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8709-F720-4511-BABA-6AE00AC40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 interests</a:t>
            </a:r>
          </a:p>
          <a:p>
            <a:pPr lvl="1"/>
            <a:r>
              <a:rPr lang="en-US" dirty="0"/>
              <a:t>Relevance</a:t>
            </a:r>
          </a:p>
          <a:p>
            <a:pPr lvl="1"/>
            <a:r>
              <a:rPr lang="en-US" dirty="0"/>
              <a:t>Indication to health care quality and a patient’s experience</a:t>
            </a:r>
          </a:p>
          <a:p>
            <a:pPr lvl="1"/>
            <a:r>
              <a:rPr lang="en-US" dirty="0"/>
              <a:t>Interpretation and implementation</a:t>
            </a:r>
          </a:p>
          <a:p>
            <a:pPr lvl="1"/>
            <a:endParaRPr lang="en-US" dirty="0"/>
          </a:p>
          <a:p>
            <a:r>
              <a:rPr lang="en-US" dirty="0"/>
              <a:t>Public health</a:t>
            </a:r>
          </a:p>
          <a:p>
            <a:pPr lvl="1"/>
            <a:r>
              <a:rPr lang="en-US" dirty="0"/>
              <a:t>Hospital Readmissions Reduction Program (HRRP)</a:t>
            </a:r>
          </a:p>
          <a:p>
            <a:pPr lvl="1"/>
            <a:r>
              <a:rPr lang="en-US" dirty="0"/>
              <a:t>Center for Medicare &amp; Medicaid Services (CMS)</a:t>
            </a:r>
          </a:p>
          <a:p>
            <a:pPr lvl="1"/>
            <a:r>
              <a:rPr lang="en-US" dirty="0"/>
              <a:t>An important and on-going topic</a:t>
            </a:r>
          </a:p>
          <a:p>
            <a:pPr lvl="1"/>
            <a:r>
              <a:rPr lang="en-US" dirty="0"/>
              <a:t>Long-term health care quality and cost-effectiveness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95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F7259B-4EE0-4C04-A1B7-B24B3FAD2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571" y="834148"/>
            <a:ext cx="8542857" cy="5152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F99464-4A9A-4DEE-A30A-9A986DAA082C}"/>
              </a:ext>
            </a:extLst>
          </p:cNvPr>
          <p:cNvSpPr/>
          <p:nvPr/>
        </p:nvSpPr>
        <p:spPr>
          <a:xfrm>
            <a:off x="1846448" y="1978532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CFFE0-E0C0-49AA-ACD8-44963C273EEF}"/>
              </a:ext>
            </a:extLst>
          </p:cNvPr>
          <p:cNvSpPr/>
          <p:nvPr/>
        </p:nvSpPr>
        <p:spPr>
          <a:xfrm>
            <a:off x="3048715" y="2848977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34052-E67E-4CF3-B127-C10C098AE95A}"/>
              </a:ext>
            </a:extLst>
          </p:cNvPr>
          <p:cNvSpPr/>
          <p:nvPr/>
        </p:nvSpPr>
        <p:spPr>
          <a:xfrm>
            <a:off x="2822721" y="4217435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D8D946-CEC1-413D-83F7-9B440F0E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D17CB1-C54E-48F1-83A6-7825FA6B2D72}"/>
              </a:ext>
            </a:extLst>
          </p:cNvPr>
          <p:cNvSpPr/>
          <p:nvPr/>
        </p:nvSpPr>
        <p:spPr>
          <a:xfrm>
            <a:off x="1753143" y="1810583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35D34F-9699-4D78-8C14-0BAB61EBBA41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DEF954-0791-4196-946A-4982BAD90564}"/>
              </a:ext>
            </a:extLst>
          </p:cNvPr>
          <p:cNvSpPr/>
          <p:nvPr/>
        </p:nvSpPr>
        <p:spPr>
          <a:xfrm>
            <a:off x="2729416" y="4049486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ranger">
            <a:extLst>
              <a:ext uri="{FF2B5EF4-FFF2-40B4-BE49-F238E27FC236}">
                <a16:creationId xmlns:a16="http://schemas.microsoft.com/office/drawing/2014/main" id="{90FB5276-AF57-46D3-806E-C21DE3308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554" y="1001283"/>
            <a:ext cx="3507658" cy="204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647A01-8411-4503-A74A-7CBA5CC0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227" y="3853915"/>
            <a:ext cx="3741389" cy="2706838"/>
          </a:xfrm>
          <a:prstGeom prst="rect">
            <a:avLst/>
          </a:prstGeom>
        </p:spPr>
      </p:pic>
      <p:pic>
        <p:nvPicPr>
          <p:cNvPr id="1030" name="Picture 6" descr="Image result for military ranger">
            <a:extLst>
              <a:ext uri="{FF2B5EF4-FFF2-40B4-BE49-F238E27FC236}">
                <a16:creationId xmlns:a16="http://schemas.microsoft.com/office/drawing/2014/main" id="{10233CEA-58E1-4365-BB9E-887912A1C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85" y="245017"/>
            <a:ext cx="3620422" cy="356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ranger">
            <a:extLst>
              <a:ext uri="{FF2B5EF4-FFF2-40B4-BE49-F238E27FC236}">
                <a16:creationId xmlns:a16="http://schemas.microsoft.com/office/drawing/2014/main" id="{D53BC0AE-8C33-4672-84ED-1C1EEE145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010" y="2559021"/>
            <a:ext cx="8180913" cy="452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litary ranger">
            <a:extLst>
              <a:ext uri="{FF2B5EF4-FFF2-40B4-BE49-F238E27FC236}">
                <a16:creationId xmlns:a16="http://schemas.microsoft.com/office/drawing/2014/main" id="{759380E1-3F7E-4B7B-AD09-DA6F8F7E0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84" y="988952"/>
            <a:ext cx="30670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22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76D25-5838-4548-9040-DE2A5DB4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20E10-04FF-44C6-BE9D-F10F5A8D5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526" y="1835913"/>
            <a:ext cx="8523809" cy="2723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E6FE5-DFAC-489A-BFB4-EECCDFF1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526" y="4704947"/>
            <a:ext cx="8522947" cy="1902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04E5F-CDC0-4A6B-8070-3399B46F2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541" y="2340674"/>
            <a:ext cx="3752381" cy="17142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73B233-95F9-46D2-AD60-D671F04CF209}"/>
              </a:ext>
            </a:extLst>
          </p:cNvPr>
          <p:cNvSpPr/>
          <p:nvPr/>
        </p:nvSpPr>
        <p:spPr>
          <a:xfrm>
            <a:off x="2252135" y="1768181"/>
            <a:ext cx="6451598" cy="2807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57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2A7AD-B266-46EE-BCA3-97CEDD0E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24238"/>
            <a:ext cx="8523809" cy="52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7ADA5-ED94-4E84-9B90-5FAAC4725437}"/>
              </a:ext>
            </a:extLst>
          </p:cNvPr>
          <p:cNvSpPr txBox="1"/>
          <p:nvPr/>
        </p:nvSpPr>
        <p:spPr>
          <a:xfrm>
            <a:off x="5754410" y="2383163"/>
            <a:ext cx="17123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>
                <a:solidFill>
                  <a:srgbClr val="FF0000"/>
                </a:solidFill>
              </a:rPr>
              <a:t>6K, 70/30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500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F4B3-FF8E-49EB-9BC5-864C111E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BD65B-D50F-495B-883E-73C0B80A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59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72FFC-074F-48D9-A147-5EC83BC9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833299"/>
            <a:ext cx="8533333" cy="51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0AE29-2E8B-4DA5-A52B-45FFDD84B81E}"/>
              </a:ext>
            </a:extLst>
          </p:cNvPr>
          <p:cNvSpPr txBox="1"/>
          <p:nvPr/>
        </p:nvSpPr>
        <p:spPr>
          <a:xfrm>
            <a:off x="5754410" y="2383163"/>
            <a:ext cx="18294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>
                <a:solidFill>
                  <a:srgbClr val="FF0000"/>
                </a:solidFill>
              </a:rPr>
              <a:t>6K, 70/30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C13E7-39BF-4159-82F6-25C96DA0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3B2B8-251B-4963-85D2-27DB83E5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D3C1-ED49-43FE-BF47-FA60BACE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857571"/>
            <a:ext cx="8514286" cy="51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02D35-BACF-49FD-9BEF-3B869142D2CF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baseline="30000" dirty="0">
                <a:solidFill>
                  <a:srgbClr val="FF0000"/>
                </a:solidFill>
              </a:rPr>
              <a:t>rd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46F70-B41F-43E5-9F13-642461EA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2B65-BB91-41EA-9963-B29730EF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18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C8D82-FE21-4C52-A52E-B92FCEC54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6" y="506856"/>
            <a:ext cx="8266667" cy="492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E50D5-36F7-4550-AF98-3F357FBBF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737" y="934628"/>
            <a:ext cx="5447619" cy="54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9BA1D4-F29B-413E-9A3A-DF1B3FA6E1D5}"/>
              </a:ext>
            </a:extLst>
          </p:cNvPr>
          <p:cNvSpPr txBox="1"/>
          <p:nvPr/>
        </p:nvSpPr>
        <p:spPr>
          <a:xfrm>
            <a:off x="3319646" y="592869"/>
            <a:ext cx="188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13K, 60/40 split</a:t>
            </a:r>
          </a:p>
          <a:p>
            <a:r>
              <a:rPr lang="en-US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  <a:p>
            <a:r>
              <a:rPr lang="en-US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1BD8D-2959-493F-A233-D6FEB1AD512F}"/>
              </a:ext>
            </a:extLst>
          </p:cNvPr>
          <p:cNvSpPr/>
          <p:nvPr/>
        </p:nvSpPr>
        <p:spPr>
          <a:xfrm>
            <a:off x="494636" y="1110095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D5009E-DB01-4799-8057-EF648D7DD548}"/>
              </a:ext>
            </a:extLst>
          </p:cNvPr>
          <p:cNvSpPr/>
          <p:nvPr/>
        </p:nvSpPr>
        <p:spPr>
          <a:xfrm>
            <a:off x="580812" y="3511356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AF7847-6678-46F2-A22A-CA53715933C2}"/>
              </a:ext>
            </a:extLst>
          </p:cNvPr>
          <p:cNvSpPr/>
          <p:nvPr/>
        </p:nvSpPr>
        <p:spPr>
          <a:xfrm>
            <a:off x="7737299" y="2528046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31C80-B39D-41EE-98D3-BB0847AEFFB8}"/>
              </a:ext>
            </a:extLst>
          </p:cNvPr>
          <p:cNvSpPr/>
          <p:nvPr/>
        </p:nvSpPr>
        <p:spPr>
          <a:xfrm>
            <a:off x="6329713" y="1503186"/>
            <a:ext cx="2221811" cy="881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48F490-A55B-49D4-A270-20CFE2C99DAA}"/>
              </a:ext>
            </a:extLst>
          </p:cNvPr>
          <p:cNvSpPr/>
          <p:nvPr/>
        </p:nvSpPr>
        <p:spPr>
          <a:xfrm>
            <a:off x="7558744" y="4128248"/>
            <a:ext cx="2221811" cy="4441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4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E7849C-34BB-4599-A33E-4586F36F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47" y="552652"/>
            <a:ext cx="8257143" cy="50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B57AE-FEE6-4DB6-AF97-EEEB49C22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652" y="964533"/>
            <a:ext cx="4761905" cy="56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026FC5-58B4-4D2F-A835-A032E3C3DBF9}"/>
              </a:ext>
            </a:extLst>
          </p:cNvPr>
          <p:cNvSpPr txBox="1"/>
          <p:nvPr/>
        </p:nvSpPr>
        <p:spPr>
          <a:xfrm>
            <a:off x="3324413" y="614878"/>
            <a:ext cx="188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54K, 60/40 split</a:t>
            </a:r>
          </a:p>
          <a:p>
            <a:r>
              <a:rPr lang="en-US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  <a:p>
            <a:r>
              <a:rPr lang="en-US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9D7660-ED1C-4700-8614-8DBC50EDA20A}"/>
              </a:ext>
            </a:extLst>
          </p:cNvPr>
          <p:cNvSpPr/>
          <p:nvPr/>
        </p:nvSpPr>
        <p:spPr>
          <a:xfrm>
            <a:off x="527171" y="1138727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9EA23-91F3-4F72-A24F-78247561F5D0}"/>
              </a:ext>
            </a:extLst>
          </p:cNvPr>
          <p:cNvSpPr/>
          <p:nvPr/>
        </p:nvSpPr>
        <p:spPr>
          <a:xfrm>
            <a:off x="613347" y="3542153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DC5F81-842F-45E0-8FE8-56AD7F5FFE1D}"/>
              </a:ext>
            </a:extLst>
          </p:cNvPr>
          <p:cNvSpPr/>
          <p:nvPr/>
        </p:nvSpPr>
        <p:spPr>
          <a:xfrm>
            <a:off x="8355861" y="2563173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196D6-BC66-4F67-8258-248F7781F2A9}"/>
              </a:ext>
            </a:extLst>
          </p:cNvPr>
          <p:cNvSpPr/>
          <p:nvPr/>
        </p:nvSpPr>
        <p:spPr>
          <a:xfrm>
            <a:off x="8024166" y="4127157"/>
            <a:ext cx="2451089" cy="4663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015AF-CC56-48BC-B622-5F9DD2D2AD77}"/>
              </a:ext>
            </a:extLst>
          </p:cNvPr>
          <p:cNvSpPr/>
          <p:nvPr/>
        </p:nvSpPr>
        <p:spPr>
          <a:xfrm>
            <a:off x="6908209" y="1521847"/>
            <a:ext cx="2451089" cy="881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37FC9-D21B-4B47-A97B-B984337798AF}"/>
              </a:ext>
            </a:extLst>
          </p:cNvPr>
          <p:cNvSpPr txBox="1"/>
          <p:nvPr/>
        </p:nvSpPr>
        <p:spPr>
          <a:xfrm>
            <a:off x="1171531" y="5884434"/>
            <a:ext cx="4924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One… small step… for man…</a:t>
            </a:r>
          </a:p>
        </p:txBody>
      </p:sp>
    </p:spTree>
    <p:extLst>
      <p:ext uri="{BB962C8B-B14F-4D97-AF65-F5344CB8AC3E}">
        <p14:creationId xmlns:p14="http://schemas.microsoft.com/office/powerpoint/2010/main" val="270565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A77690-1D39-4F20-99A9-3B82EEF2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28" y="1033762"/>
            <a:ext cx="10657143" cy="47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23388-DBA9-40A3-8DB6-806A251F3A24}"/>
              </a:ext>
            </a:extLst>
          </p:cNvPr>
          <p:cNvSpPr txBox="1"/>
          <p:nvPr/>
        </p:nvSpPr>
        <p:spPr>
          <a:xfrm>
            <a:off x="6830008" y="4107968"/>
            <a:ext cx="2862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$3.79 left</a:t>
            </a:r>
          </a:p>
        </p:txBody>
      </p:sp>
      <p:pic>
        <p:nvPicPr>
          <p:cNvPr id="2050" name="Picture 2" descr="Image result for knock on wood">
            <a:extLst>
              <a:ext uri="{FF2B5EF4-FFF2-40B4-BE49-F238E27FC236}">
                <a16:creationId xmlns:a16="http://schemas.microsoft.com/office/drawing/2014/main" id="{13D67C7A-56B5-4B66-AC7D-B1726AD92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19" y="5031298"/>
            <a:ext cx="2720391" cy="153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33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9456-7DA7-453E-ACD0-E5980A5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4026B0-CC20-43C3-B1D8-665D8D11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621" y="1825625"/>
            <a:ext cx="774875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694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315A62-0971-4A7A-BADD-53DE476CA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69" y="1444876"/>
            <a:ext cx="7821337" cy="504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50039B-0F6D-4336-8DC4-617984D9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SuperLearn</a:t>
            </a:r>
            <a:r>
              <a:rPr lang="en-US" dirty="0"/>
              <a:t>, or Not to </a:t>
            </a:r>
            <a:r>
              <a:rPr lang="en-US" dirty="0" err="1"/>
              <a:t>SuperLearn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1FA87-F12C-406B-B779-C24373ED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452" y="3968875"/>
            <a:ext cx="7285714" cy="151428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9193A6-8757-4138-B534-03C2E3BD1379}"/>
              </a:ext>
            </a:extLst>
          </p:cNvPr>
          <p:cNvSpPr/>
          <p:nvPr/>
        </p:nvSpPr>
        <p:spPr>
          <a:xfrm>
            <a:off x="958870" y="2492478"/>
            <a:ext cx="1887570" cy="752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E5F0E-C2ED-489E-8E29-7F737A59A081}"/>
              </a:ext>
            </a:extLst>
          </p:cNvPr>
          <p:cNvSpPr txBox="1"/>
          <p:nvPr/>
        </p:nvSpPr>
        <p:spPr>
          <a:xfrm>
            <a:off x="2967109" y="2587780"/>
            <a:ext cx="331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 err="1">
                <a:solidFill>
                  <a:srgbClr val="FF0000"/>
                </a:solidFill>
              </a:rPr>
              <a:t>issus</a:t>
            </a:r>
            <a:r>
              <a:rPr lang="en-US" dirty="0">
                <a:solidFill>
                  <a:srgbClr val="FF0000"/>
                </a:solidFill>
              </a:rPr>
              <a:t> when trying to predict </a:t>
            </a:r>
          </a:p>
          <a:p>
            <a:r>
              <a:rPr lang="en-US" dirty="0">
                <a:solidFill>
                  <a:srgbClr val="FF0000"/>
                </a:solidFill>
              </a:rPr>
              <a:t>after a few hours of running </a:t>
            </a:r>
          </a:p>
        </p:txBody>
      </p:sp>
    </p:spTree>
    <p:extLst>
      <p:ext uri="{BB962C8B-B14F-4D97-AF65-F5344CB8AC3E}">
        <p14:creationId xmlns:p14="http://schemas.microsoft.com/office/powerpoint/2010/main" val="26153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green day good riddance">
            <a:extLst>
              <a:ext uri="{FF2B5EF4-FFF2-40B4-BE49-F238E27FC236}">
                <a16:creationId xmlns:a16="http://schemas.microsoft.com/office/drawing/2014/main" id="{7396EF9D-24CB-4AC6-840B-D977D8241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081" y="2281246"/>
            <a:ext cx="4886891" cy="32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2B7EA-BBB3-4D97-8EA5-3FE904769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308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ED74-13EA-4167-B7C7-4DF40C42A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434"/>
            <a:ext cx="10515600" cy="5271440"/>
          </a:xfrm>
        </p:spPr>
        <p:txBody>
          <a:bodyPr>
            <a:noAutofit/>
          </a:bodyPr>
          <a:lstStyle/>
          <a:p>
            <a:r>
              <a:rPr lang="en-US" sz="1800" dirty="0"/>
              <a:t>Predicting hospital readmissions with Machine Learning</a:t>
            </a:r>
          </a:p>
          <a:p>
            <a:pPr lvl="1"/>
            <a:r>
              <a:rPr lang="en-US" sz="1400" dirty="0"/>
              <a:t>A meaningful step to solve a complex problem</a:t>
            </a:r>
          </a:p>
          <a:p>
            <a:pPr lvl="1"/>
            <a:r>
              <a:rPr lang="en-US" sz="1400" dirty="0"/>
              <a:t>It does provide some insight of the service quality and a patient’s experience</a:t>
            </a:r>
          </a:p>
          <a:p>
            <a:pPr lvl="1"/>
            <a:r>
              <a:rPr lang="en-US" sz="1400" dirty="0"/>
              <a:t>Relevant to real world problem solving and warrant more efforts</a:t>
            </a:r>
          </a:p>
          <a:p>
            <a:r>
              <a:rPr lang="en-US" sz="1800" dirty="0"/>
              <a:t>Data cleaning is tedious, yet at the end it pays off</a:t>
            </a:r>
          </a:p>
          <a:p>
            <a:r>
              <a:rPr lang="en-US" sz="1800" dirty="0"/>
              <a:t>SMOTE is so hot, it’s cool</a:t>
            </a:r>
          </a:p>
          <a:p>
            <a:r>
              <a:rPr lang="en-US" sz="1800" dirty="0"/>
              <a:t>Hello Ranger and good riddance </a:t>
            </a:r>
            <a:r>
              <a:rPr lang="en-US" sz="1800" dirty="0" err="1"/>
              <a:t>RandomForest</a:t>
            </a:r>
            <a:endParaRPr lang="en-US" sz="1800" dirty="0"/>
          </a:p>
          <a:p>
            <a:r>
              <a:rPr lang="en-US" sz="1800" dirty="0"/>
              <a:t>Computing power was critical for productivity</a:t>
            </a:r>
          </a:p>
          <a:p>
            <a:r>
              <a:rPr lang="en-US" sz="1800" dirty="0"/>
              <a:t>I would like to underfit something at some point of time</a:t>
            </a:r>
          </a:p>
          <a:p>
            <a:r>
              <a:rPr lang="en-US" sz="1800" dirty="0"/>
              <a:t>Hyperparameters, there’s a reason why they are called ‘hyper’</a:t>
            </a:r>
          </a:p>
          <a:p>
            <a:r>
              <a:rPr lang="en-US" sz="1800" dirty="0"/>
              <a:t>Ensemble model = practices + practices + more practices</a:t>
            </a:r>
          </a:p>
          <a:p>
            <a:r>
              <a:rPr lang="en-US" sz="1800" dirty="0"/>
              <a:t>So many tools, so little time</a:t>
            </a:r>
          </a:p>
          <a:p>
            <a:r>
              <a:rPr lang="en-US" sz="1800" dirty="0"/>
              <a:t>Pick just a few and make some lemonade</a:t>
            </a:r>
          </a:p>
          <a:p>
            <a:r>
              <a:rPr lang="en-US" sz="1800" dirty="0"/>
              <a:t>Running code is a pass, interpretation the gig</a:t>
            </a:r>
          </a:p>
          <a:p>
            <a:r>
              <a:rPr lang="en-US" sz="1800" dirty="0"/>
              <a:t>I’M IN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0" name="Picture 2" descr="Image result for knot on finger">
            <a:extLst>
              <a:ext uri="{FF2B5EF4-FFF2-40B4-BE49-F238E27FC236}">
                <a16:creationId xmlns:a16="http://schemas.microsoft.com/office/drawing/2014/main" id="{F9428ABD-130A-40AD-B74D-C22BE56F1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141" y="4738989"/>
            <a:ext cx="1376770" cy="179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75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05E90-7593-4833-BF17-3FEE489555E7}"/>
              </a:ext>
            </a:extLst>
          </p:cNvPr>
          <p:cNvSpPr txBox="1"/>
          <p:nvPr/>
        </p:nvSpPr>
        <p:spPr>
          <a:xfrm>
            <a:off x="4067047" y="2828835"/>
            <a:ext cx="4057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55405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D686-B1AB-4ECA-AA5E-E1D3819F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CDDF54-9266-4312-9EE1-FAC981C79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12" y="1690688"/>
            <a:ext cx="5327259" cy="3401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97E43F-51C3-46D3-9E7B-E4398FED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813" y="1817413"/>
            <a:ext cx="4097845" cy="2927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4DD9C4-F0CF-4649-94EF-98610BAC9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218" y="5167312"/>
            <a:ext cx="8969440" cy="1472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2D211-B7AC-456B-8EA7-19244B58552C}"/>
              </a:ext>
            </a:extLst>
          </p:cNvPr>
          <p:cNvSpPr txBox="1"/>
          <p:nvPr/>
        </p:nvSpPr>
        <p:spPr>
          <a:xfrm rot="20236767">
            <a:off x="412655" y="5450440"/>
            <a:ext cx="202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Percentage of missing values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BC1ED-746E-4EF1-A4CF-E981CA404AEB}"/>
              </a:ext>
            </a:extLst>
          </p:cNvPr>
          <p:cNvSpPr/>
          <p:nvPr/>
        </p:nvSpPr>
        <p:spPr>
          <a:xfrm>
            <a:off x="4727247" y="5275376"/>
            <a:ext cx="6083322" cy="664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9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A4B13-937C-4CF9-9242-078D2F3BB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6413"/>
            <a:ext cx="10515600" cy="5380550"/>
          </a:xfrm>
        </p:spPr>
        <p:txBody>
          <a:bodyPr/>
          <a:lstStyle/>
          <a:p>
            <a:r>
              <a:rPr lang="en-US" dirty="0"/>
              <a:t>Near zero-variance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Multiple-encounter patients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498F0-BDD1-4E15-918C-7782E9C4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8" y="1459063"/>
            <a:ext cx="10019615" cy="915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6352C0-5035-481C-9F93-F9DDE56B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8" y="3266768"/>
            <a:ext cx="10019614" cy="292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5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7896EC-3CDE-448B-8056-F9117EE1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50" y="403130"/>
            <a:ext cx="10010500" cy="2158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E8257-F361-4D15-988E-C798CB76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51" y="2749937"/>
            <a:ext cx="10010500" cy="38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7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E089F4-831C-4B97-A95F-7C4C3BD3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95" y="1429338"/>
            <a:ext cx="9992210" cy="3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4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A5002-46DE-41FE-989E-BA56F49A4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44" y="391348"/>
            <a:ext cx="10339712" cy="3981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AEE09-C461-4A2B-9750-45555AD6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" y="4663021"/>
            <a:ext cx="10355179" cy="16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4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2716</TotalTime>
  <Words>535</Words>
  <Application>Microsoft Office PowerPoint</Application>
  <PresentationFormat>Widescreen</PresentationFormat>
  <Paragraphs>121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Machine Learning for Predicting Hospital Readmission</vt:lpstr>
      <vt:lpstr>Agenda</vt:lpstr>
      <vt:lpstr>Motivation</vt:lpstr>
      <vt:lpstr>Data Set</vt:lpstr>
      <vt:lpstr>Missingness</vt:lpstr>
      <vt:lpstr>PowerPoint Presentation</vt:lpstr>
      <vt:lpstr>PowerPoint Presentation</vt:lpstr>
      <vt:lpstr>PowerPoint Presentation</vt:lpstr>
      <vt:lpstr>PowerPoint Presentation</vt:lpstr>
      <vt:lpstr>Numeric variables</vt:lpstr>
      <vt:lpstr>PowerPoint Presentation</vt:lpstr>
      <vt:lpstr>PowerPoint Presentation</vt:lpstr>
      <vt:lpstr>PowerPoint Presentation</vt:lpstr>
      <vt:lpstr>PowerPoint Presentation</vt:lpstr>
      <vt:lpstr>http://yungchou.github.io/site </vt:lpstr>
      <vt:lpstr>PowerPoint Presentation</vt:lpstr>
      <vt:lpstr>Machine Learning </vt:lpstr>
      <vt:lpstr>PowerPoint Presentation</vt:lpstr>
      <vt:lpstr>PowerPoint Presentation</vt:lpstr>
      <vt:lpstr>PowerPoint Presentation</vt:lpstr>
      <vt:lpstr>SMOTE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Tuning Ranger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SuperLearn, or Not to SuperLearn</vt:lpstr>
      <vt:lpstr>Lessons Learned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</dc:creator>
  <cp:lastModifiedBy>da</cp:lastModifiedBy>
  <cp:revision>152</cp:revision>
  <dcterms:created xsi:type="dcterms:W3CDTF">2018-12-09T12:26:43Z</dcterms:created>
  <dcterms:modified xsi:type="dcterms:W3CDTF">2018-12-12T20:18:24Z</dcterms:modified>
</cp:coreProperties>
</file>